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9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9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81" r:id="rId22"/>
    <p:sldId id="275" r:id="rId23"/>
    <p:sldId id="276" r:id="rId24"/>
    <p:sldId id="277" r:id="rId25"/>
    <p:sldId id="278" r:id="rId26"/>
    <p:sldId id="279" r:id="rId27"/>
    <p:sldId id="280" r:id="rId28"/>
    <p:sldId id="298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3" r:id="rId40"/>
    <p:sldId id="294" r:id="rId41"/>
    <p:sldId id="295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06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8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png>
</file>

<file path=ppt/media/image18.jpg>
</file>

<file path=ppt/media/image19.tiff>
</file>

<file path=ppt/media/image2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27.png>
</file>

<file path=ppt/media/image27.tiff>
</file>

<file path=ppt/media/image28.tiff>
</file>

<file path=ppt/media/image29.png>
</file>

<file path=ppt/media/image3.tiff>
</file>

<file path=ppt/media/image30.png>
</file>

<file path=ppt/media/image31.PNG>
</file>

<file path=ppt/media/image33.png>
</file>

<file path=ppt/media/image34.png>
</file>

<file path=ppt/media/image4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A2D25-AB90-AC40-9D53-76B8B3BB3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00E0DF-4921-C24C-BF72-FF3EA8AE5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63620-C6C8-D74B-BBDD-73CC6E4D6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5DE5C-8D16-DA44-B550-4A9099238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B5EAF-07F7-6D43-BF05-78C9F64C9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07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D0A4-A615-B241-84D9-CA7DEFAD4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63C292-29FD-B849-BE5B-8898E607A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95E08-76E1-3D43-A49F-A77C0C7FB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79ECA-807E-5647-95DF-9FD8DBDA0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511F6-E6CA-4D45-A253-64C9AF8C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78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316A32-7EEB-C142-A9B5-DA8C60173D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C503C-BF31-094C-9D84-3CB80DDE1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8DD8D-8F52-8842-AC52-EF41FD200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4B3322-E5CF-F547-B5F1-92877540A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3499A-B63D-2F4C-B715-34A1FAC1E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580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CCBF1-9BC8-2544-83AF-D30226B0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2842B-9ECC-3840-A2B7-766DE1B27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7E1CB-9C47-B448-A7B7-D13AA7E18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71A5A-F20C-044A-A712-31DADAA99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930D0F-78E3-4B4C-93FF-843573919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66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F8332-9E62-4647-93CF-AE18039A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F406F-B218-DA4E-8472-B183865B0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88AB7-16A5-7940-8AB5-E503907D2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D5546-AE24-DA45-A7AA-E3C05E3FB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F5339-6EF2-B14B-BF4D-57A80467D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6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8C9AF-EA9D-964C-908C-C163E2FF0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D9D08-4CB4-AF46-BFD4-92F7633856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8A5539-CD44-424D-A4D6-5B38421B75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9A2C3A-CD4E-244C-AA73-4291098DB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6E9DF1-16F7-0F49-AD7E-A75D10856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AF9CFA-E081-E042-9CD5-73D6CCF22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710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7E80F-F3DE-6B40-AF9A-B950E3787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2FED4-750C-1C44-B6D4-B9762813E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9EA24A-8A21-FB47-8A02-D35468985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8A90F0-B34A-E44A-9164-E0C7C3D810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E8E52B-09C5-2F42-A675-8CF77AAC33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537D29-02A9-6D45-893E-9EFDFF68B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D5168F-FE3B-884E-A989-A2FB70BB6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34C032-CF0D-FF47-9CAF-19F43003E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917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99265-1424-5741-83C1-A90D0F6CF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4990F8-07A1-C94C-8BAA-F538D0997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873363-E405-224A-942A-2F89E401C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477622-4437-F747-AFE3-FF89141C4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34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3800F1-FEF6-1C4E-9D41-D5F0DC2DE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E7CA70-90C1-3144-BB58-AF3EADB0A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A022ED-82FE-7346-AC28-03DE1F872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A8F86-135A-094D-AC78-25BF1B4DD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83189-F6FD-2B48-8C2D-9F07F81E9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DCB793-19FE-524B-9200-8C43C4DFBD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72DC99-AC1C-3648-B699-EFE9BDEDA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C0D3D8-2C64-6C41-8B69-10CD930DD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20D0A9-D4C9-FC44-9DEF-3CE71045D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57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3A3B2-D622-A54A-99D7-394B69FE6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04FF05-EA7F-3E4C-82D0-9ED7EE0633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65E613-FA4E-8249-9B30-FB4FB2EA74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44A5E0-82A6-D744-9F04-68D541B0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5DBED-B5AF-2147-A4D5-1D09B9204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2D6442-B884-3F41-85E0-AACAE055F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12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01340-6179-E44D-8151-77145C829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94426D-CC9F-AC4C-836C-0D1AEDB15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F43F1-CFEA-8D4E-8CC8-0DC4B6715C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9A7542-DC84-5647-B410-BE455E3859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0ED55-164A-2C41-B5FD-0056F9BBA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7B8D1-FDFD-0C4B-B710-230FCFC17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C095B-1E58-5345-AE35-2C351BAF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721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://powerandsamplesize.com/Calculators/Test-Time-To-Event-Data/Cox-PH-2-Sided-Equality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838/" TargetMode="External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getting-data-ready-for-modelling-feature-engineering-feature-selection-dimension-reduction-39dfa267b95a" TargetMode="External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40B65-F95A-F748-B315-F6A522431C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Survival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B21289-8DC0-F14C-9DBC-52E4C9AFAB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Tomas Bencomo and Kyle Singleton PhD</a:t>
            </a:r>
          </a:p>
        </p:txBody>
      </p:sp>
    </p:spTree>
    <p:extLst>
      <p:ext uri="{BB962C8B-B14F-4D97-AF65-F5344CB8AC3E}">
        <p14:creationId xmlns:p14="http://schemas.microsoft.com/office/powerpoint/2010/main" val="1834461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3F2C1-04FE-A84A-823D-BE819C0B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 Is Critical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051C9-B75A-6242-9B35-81B6E33FC24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Observational Study</a:t>
            </a:r>
          </a:p>
          <a:p>
            <a:r>
              <a:rPr lang="en-US" sz="3200" dirty="0"/>
              <a:t>Collect data without intervening</a:t>
            </a:r>
          </a:p>
          <a:p>
            <a:r>
              <a:rPr lang="en-US" sz="3200" dirty="0"/>
              <a:t>Confounding and covariate imbalance major concern</a:t>
            </a:r>
          </a:p>
          <a:p>
            <a:r>
              <a:rPr lang="en-US" sz="3200" dirty="0"/>
              <a:t>Notorious for mixed results</a:t>
            </a:r>
          </a:p>
          <a:p>
            <a:endParaRPr lang="en-US" sz="3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728E5-1369-934A-870E-50AB7737AC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Randomized Trial</a:t>
            </a:r>
          </a:p>
          <a:p>
            <a:r>
              <a:rPr lang="en-US" sz="3200" dirty="0"/>
              <a:t>Randomly assign patients to different groups</a:t>
            </a:r>
          </a:p>
          <a:p>
            <a:r>
              <a:rPr lang="en-US" sz="3200" dirty="0"/>
              <a:t>Randomization deals with covariate imbalances</a:t>
            </a:r>
          </a:p>
          <a:p>
            <a:r>
              <a:rPr lang="en-US" sz="3200" dirty="0"/>
              <a:t>Gold standard of evidence in medicine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86173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3955B-B21D-3E46-AD3A-E9151645B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Observational Data Is Messy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BC7310-A75D-064F-8C89-18E608BE3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52550"/>
            <a:ext cx="5642810" cy="5505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5C1508-3FFE-1A42-A862-C20B818D9EE7}"/>
              </a:ext>
            </a:extLst>
          </p:cNvPr>
          <p:cNvSpPr txBox="1"/>
          <p:nvPr/>
        </p:nvSpPr>
        <p:spPr>
          <a:xfrm>
            <a:off x="838200" y="1690688"/>
            <a:ext cx="4407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UK Biobank: Cardiac MRI saves lives?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0967F4-38C4-CC46-A413-2DEA3E12E89F}"/>
              </a:ext>
            </a:extLst>
          </p:cNvPr>
          <p:cNvSpPr txBox="1"/>
          <p:nvPr/>
        </p:nvSpPr>
        <p:spPr>
          <a:xfrm>
            <a:off x="7523748" y="3288632"/>
            <a:ext cx="264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Has Cardiac MRI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462439-B897-6C44-8324-CE549003EB19}"/>
              </a:ext>
            </a:extLst>
          </p:cNvPr>
          <p:cNvSpPr txBox="1"/>
          <p:nvPr/>
        </p:nvSpPr>
        <p:spPr>
          <a:xfrm>
            <a:off x="7964906" y="5619111"/>
            <a:ext cx="264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 Cardiac MRI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54B9EB-9B12-E746-BA7D-06D377E135D1}"/>
              </a:ext>
            </a:extLst>
          </p:cNvPr>
          <p:cNvSpPr txBox="1"/>
          <p:nvPr/>
        </p:nvSpPr>
        <p:spPr>
          <a:xfrm>
            <a:off x="838200" y="5746081"/>
            <a:ext cx="4487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James </a:t>
            </a:r>
            <a:r>
              <a:rPr lang="en-US" dirty="0" err="1"/>
              <a:t>Pirruccello</a:t>
            </a:r>
            <a:r>
              <a:rPr lang="en-US" dirty="0"/>
              <a:t> </a:t>
            </a:r>
            <a:r>
              <a:rPr lang="en-US" dirty="0" err="1"/>
              <a:t>Tweetorial</a:t>
            </a:r>
            <a:r>
              <a:rPr lang="en-US" dirty="0"/>
              <a:t> on UK Biobank Immortal Time Bias 2019</a:t>
            </a:r>
          </a:p>
        </p:txBody>
      </p:sp>
    </p:spTree>
    <p:extLst>
      <p:ext uri="{BB962C8B-B14F-4D97-AF65-F5344CB8AC3E}">
        <p14:creationId xmlns:p14="http://schemas.microsoft.com/office/powerpoint/2010/main" val="1593657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C9D57-0428-EE4C-A60C-A6D6B1DE9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Observational Data Is Messy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415755-10F7-C946-9227-D4CDE402F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726" y="1419726"/>
            <a:ext cx="5438274" cy="54382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4B4441-D333-AA43-B0E8-54CA58961EB8}"/>
              </a:ext>
            </a:extLst>
          </p:cNvPr>
          <p:cNvSpPr txBox="1"/>
          <p:nvPr/>
        </p:nvSpPr>
        <p:spPr>
          <a:xfrm>
            <a:off x="8373979" y="3244334"/>
            <a:ext cx="264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Has Cardiac MRI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1D3D69-0CAB-9645-833F-048F9D5A3B24}"/>
              </a:ext>
            </a:extLst>
          </p:cNvPr>
          <p:cNvSpPr txBox="1"/>
          <p:nvPr/>
        </p:nvSpPr>
        <p:spPr>
          <a:xfrm>
            <a:off x="8149389" y="5859742"/>
            <a:ext cx="264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 Cardiac MRI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D807E5-41F9-3C4E-AB74-8A3AFF7854DD}"/>
              </a:ext>
            </a:extLst>
          </p:cNvPr>
          <p:cNvSpPr txBox="1"/>
          <p:nvPr/>
        </p:nvSpPr>
        <p:spPr>
          <a:xfrm>
            <a:off x="838200" y="1878162"/>
            <a:ext cx="561072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What changed?</a:t>
            </a:r>
          </a:p>
          <a:p>
            <a:endParaRPr lang="en-US" sz="2800" dirty="0"/>
          </a:p>
          <a:p>
            <a:r>
              <a:rPr lang="en-US" sz="2800" dirty="0"/>
              <a:t>Count lifespan from time of MRI to death, the signal disappears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E95CE0-E12F-334E-821A-8EF6B9D3E9E6}"/>
              </a:ext>
            </a:extLst>
          </p:cNvPr>
          <p:cNvSpPr txBox="1"/>
          <p:nvPr/>
        </p:nvSpPr>
        <p:spPr>
          <a:xfrm>
            <a:off x="838200" y="4944342"/>
            <a:ext cx="56107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Observational studies have lots of issues that statistical tests won’t catch! Don’t blindly analyze data</a:t>
            </a:r>
          </a:p>
        </p:txBody>
      </p:sp>
    </p:spTree>
    <p:extLst>
      <p:ext uri="{BB962C8B-B14F-4D97-AF65-F5344CB8AC3E}">
        <p14:creationId xmlns:p14="http://schemas.microsoft.com/office/powerpoint/2010/main" val="873302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4802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872EB-8158-5748-BAD6-AD4F014A2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Survival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F8D5C-E67C-4341-93F1-7BDA10D1E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35133"/>
          </a:xfrm>
        </p:spPr>
        <p:txBody>
          <a:bodyPr/>
          <a:lstStyle/>
          <a:p>
            <a:r>
              <a:rPr lang="en-US" dirty="0"/>
              <a:t>Measuring time to an event (death, myocardial infarction, recurrence)</a:t>
            </a:r>
          </a:p>
          <a:p>
            <a:r>
              <a:rPr lang="en-US" dirty="0"/>
              <a:t>Patients either die or are “censored”</a:t>
            </a:r>
          </a:p>
          <a:p>
            <a:r>
              <a:rPr lang="en-US" dirty="0"/>
              <a:t>Censored patients are lost to follow-up</a:t>
            </a:r>
          </a:p>
          <a:p>
            <a:r>
              <a:rPr lang="en-US" dirty="0"/>
              <a:t>Record status as 1 = event and 0 = censored</a:t>
            </a:r>
          </a:p>
          <a:p>
            <a:r>
              <a:rPr lang="en-US" dirty="0"/>
              <a:t>Analyzing time survived vs binary dead/alive increases power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DB80A3-622C-1D46-B977-389C0AAAE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463" y="4499856"/>
            <a:ext cx="6242145" cy="235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99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46E02-96BD-2E44-9E62-1ACB41636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Kaplan Meier Estimates Survival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0DF4E-A8BA-134C-8811-9106252AA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Computes probability of event at time t</a:t>
            </a:r>
          </a:p>
          <a:p>
            <a:r>
              <a:rPr lang="en-US" dirty="0"/>
              <a:t>Needed to handle censoring</a:t>
            </a:r>
          </a:p>
          <a:p>
            <a:r>
              <a:rPr lang="en-US" dirty="0"/>
              <a:t>Great for summary statistics describing patient prognosis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36FE0C2-B87C-6B4F-9D93-0F030B330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7579" y="3429000"/>
            <a:ext cx="6416842" cy="320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823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570F-4ADA-834B-AB32-D3B774E70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rank test looks for survival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7DDBE-8A3E-E048-A954-3E772A7A5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44859"/>
          </a:xfrm>
        </p:spPr>
        <p:txBody>
          <a:bodyPr/>
          <a:lstStyle/>
          <a:p>
            <a:r>
              <a:rPr lang="en-US" dirty="0"/>
              <a:t>Test to compare survival between 2 groups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E543846-CBD2-E143-8A2C-529F1074D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968" y="2286001"/>
            <a:ext cx="8406063" cy="420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95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B773A-1D99-004C-BED6-B9B62BB22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Kaplan Meier Has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024B6-C58B-574D-800D-A4B488397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if we need to </a:t>
            </a:r>
            <a:r>
              <a:rPr lang="en-US" sz="3600" b="1" dirty="0"/>
              <a:t>adjust for covariates</a:t>
            </a:r>
            <a:r>
              <a:rPr lang="en-US" sz="3600" dirty="0"/>
              <a:t>?</a:t>
            </a:r>
          </a:p>
          <a:p>
            <a:r>
              <a:rPr lang="en-US" sz="3600" dirty="0"/>
              <a:t>What if we have a </a:t>
            </a:r>
            <a:r>
              <a:rPr lang="en-US" sz="3600" b="1" dirty="0"/>
              <a:t>continuous variable</a:t>
            </a:r>
            <a:r>
              <a:rPr lang="en-US" sz="3600" dirty="0"/>
              <a:t>?</a:t>
            </a:r>
          </a:p>
          <a:p>
            <a:r>
              <a:rPr lang="en-US" sz="3600" dirty="0"/>
              <a:t>Where do we </a:t>
            </a:r>
            <a:r>
              <a:rPr lang="en-US" sz="3600" b="1" dirty="0"/>
              <a:t>dichotomize</a:t>
            </a:r>
            <a:r>
              <a:rPr lang="en-US" sz="3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81662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F1941-D44B-7149-A846-37A773A64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Dichotomization is the root of all evil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1C7DE-C3C0-1444-B01A-6A847E15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923"/>
            <a:ext cx="10515600" cy="2392414"/>
          </a:xfrm>
        </p:spPr>
        <p:txBody>
          <a:bodyPr/>
          <a:lstStyle/>
          <a:p>
            <a:r>
              <a:rPr lang="en-US" dirty="0"/>
              <a:t>Discards lots of info decreasing power</a:t>
            </a:r>
          </a:p>
          <a:p>
            <a:r>
              <a:rPr lang="en-US" dirty="0"/>
              <a:t>Cutpoints are often arbitrary</a:t>
            </a:r>
          </a:p>
          <a:p>
            <a:r>
              <a:rPr lang="en-US" dirty="0"/>
              <a:t>No real reason to choose median</a:t>
            </a:r>
          </a:p>
          <a:p>
            <a:r>
              <a:rPr lang="en-US" dirty="0"/>
              <a:t>Cutpoints often don’t reproduce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D0C35F1-85FC-FC46-B21A-9246F161F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8342" y="3350342"/>
            <a:ext cx="7015316" cy="3507658"/>
          </a:xfrm>
          <a:prstGeom prst="rect">
            <a:avLst/>
          </a:prstGeom>
        </p:spPr>
      </p:pic>
      <p:sp>
        <p:nvSpPr>
          <p:cNvPr id="6" name="Multiply 5">
            <a:extLst>
              <a:ext uri="{FF2B5EF4-FFF2-40B4-BE49-F238E27FC236}">
                <a16:creationId xmlns:a16="http://schemas.microsoft.com/office/drawing/2014/main" id="{C3C6BA78-6A06-8A4D-8728-CE7002746882}"/>
              </a:ext>
            </a:extLst>
          </p:cNvPr>
          <p:cNvSpPr/>
          <p:nvPr/>
        </p:nvSpPr>
        <p:spPr>
          <a:xfrm>
            <a:off x="3898490" y="3429000"/>
            <a:ext cx="4395019" cy="342900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228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D5FC8-F835-FA44-9699-9317C7293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68" y="365125"/>
            <a:ext cx="10515600" cy="1325563"/>
          </a:xfrm>
        </p:spPr>
        <p:txBody>
          <a:bodyPr/>
          <a:lstStyle/>
          <a:p>
            <a:r>
              <a:rPr lang="en-US" dirty="0"/>
              <a:t>Let’s Talk Iterative Kaplan Meier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BC6C5-4003-9B40-8856-4CAA34F1AB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009187" cy="4351338"/>
          </a:xfrm>
        </p:spPr>
        <p:txBody>
          <a:bodyPr>
            <a:normAutofit/>
          </a:bodyPr>
          <a:lstStyle/>
          <a:p>
            <a:r>
              <a:rPr lang="en-US" sz="2400" dirty="0"/>
              <a:t>Iterative Kaplan Meier should be avoided</a:t>
            </a:r>
          </a:p>
          <a:p>
            <a:r>
              <a:rPr lang="en-US" sz="2400" dirty="0"/>
              <a:t>Repeated testing inflates Type I error</a:t>
            </a:r>
          </a:p>
          <a:p>
            <a:r>
              <a:rPr lang="en-US" sz="2400" dirty="0"/>
              <a:t>MCMC simulation needed to correct p-values</a:t>
            </a:r>
          </a:p>
          <a:p>
            <a:r>
              <a:rPr lang="en-US" sz="2400" dirty="0"/>
              <a:t>Dichotomization requires more patients to find effect</a:t>
            </a:r>
          </a:p>
          <a:p>
            <a:r>
              <a:rPr lang="en-US" sz="2400" dirty="0"/>
              <a:t>No statistical literature on procedure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E830421-05CE-6643-B9A6-45AA5EA4901B}"/>
              </a:ext>
            </a:extLst>
          </p:cNvPr>
          <p:cNvGrpSpPr/>
          <p:nvPr/>
        </p:nvGrpSpPr>
        <p:grpSpPr>
          <a:xfrm>
            <a:off x="7590881" y="1272481"/>
            <a:ext cx="4047196" cy="2614607"/>
            <a:chOff x="582542" y="913167"/>
            <a:chExt cx="4119160" cy="262356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7699315-D2F6-A047-AD5D-8432C3C801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722" t="18720" r="11087" b="6766"/>
            <a:stretch/>
          </p:blipFill>
          <p:spPr>
            <a:xfrm>
              <a:off x="927370" y="1031130"/>
              <a:ext cx="3774332" cy="220493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04AA2E9-EDFD-2841-993D-F988B7EA3A12}"/>
                </a:ext>
              </a:extLst>
            </p:cNvPr>
            <p:cNvSpPr txBox="1"/>
            <p:nvPr/>
          </p:nvSpPr>
          <p:spPr>
            <a:xfrm>
              <a:off x="1330042" y="3167396"/>
              <a:ext cx="3301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Survival Days Since Start of CAR 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E679420-8166-4249-8B9C-308529C76384}"/>
                </a:ext>
              </a:extLst>
            </p:cNvPr>
            <p:cNvSpPr txBox="1"/>
            <p:nvPr/>
          </p:nvSpPr>
          <p:spPr>
            <a:xfrm rot="16200000">
              <a:off x="-312575" y="1808284"/>
              <a:ext cx="2159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Proportion Surviving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E620FA8-5066-5247-A7C3-0618122768CC}"/>
                </a:ext>
              </a:extLst>
            </p:cNvPr>
            <p:cNvSpPr txBox="1"/>
            <p:nvPr/>
          </p:nvSpPr>
          <p:spPr>
            <a:xfrm>
              <a:off x="3513150" y="1611015"/>
              <a:ext cx="10647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rgbClr val="00B050"/>
                  </a:solidFill>
                </a:rPr>
                <a:t>p=0.0067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92CEDE6-8722-E44F-8E9A-512D4E8A91A8}"/>
              </a:ext>
            </a:extLst>
          </p:cNvPr>
          <p:cNvGrpSpPr/>
          <p:nvPr/>
        </p:nvGrpSpPr>
        <p:grpSpPr>
          <a:xfrm>
            <a:off x="7469312" y="3819665"/>
            <a:ext cx="4275984" cy="2904032"/>
            <a:chOff x="388389" y="1013374"/>
            <a:chExt cx="4108454" cy="2604772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55E96D5-C0A3-F644-93A4-668D7BB196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83" t="18534" r="7783" b="7281"/>
            <a:stretch/>
          </p:blipFill>
          <p:spPr>
            <a:xfrm>
              <a:off x="720246" y="1146130"/>
              <a:ext cx="3776597" cy="2185793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B8A964B-6C4A-DA44-BAB6-A6D73CDDC150}"/>
                </a:ext>
              </a:extLst>
            </p:cNvPr>
            <p:cNvSpPr txBox="1"/>
            <p:nvPr/>
          </p:nvSpPr>
          <p:spPr>
            <a:xfrm>
              <a:off x="1066996" y="3248814"/>
              <a:ext cx="3301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Survival Days Since Start of CAR T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A124F31-37BF-2748-A60B-4E4C8053FC1A}"/>
                </a:ext>
              </a:extLst>
            </p:cNvPr>
            <p:cNvSpPr txBox="1"/>
            <p:nvPr/>
          </p:nvSpPr>
          <p:spPr>
            <a:xfrm rot="16200000">
              <a:off x="-506728" y="1908491"/>
              <a:ext cx="2159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Proportion Surviving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9E0BFA0-52D9-2246-BD2B-5CECC109A65E}"/>
                </a:ext>
              </a:extLst>
            </p:cNvPr>
            <p:cNvSpPr txBox="1"/>
            <p:nvPr/>
          </p:nvSpPr>
          <p:spPr>
            <a:xfrm>
              <a:off x="3387891" y="1792642"/>
              <a:ext cx="8306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rgbClr val="00B050"/>
                  </a:solidFill>
                </a:rPr>
                <a:t>p=0.09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5C30633-4835-D240-82F1-539BC021B843}"/>
              </a:ext>
            </a:extLst>
          </p:cNvPr>
          <p:cNvSpPr txBox="1"/>
          <p:nvPr/>
        </p:nvSpPr>
        <p:spPr>
          <a:xfrm>
            <a:off x="7953761" y="706481"/>
            <a:ext cx="3336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Different cuts show opposite signal in two cohorts!</a:t>
            </a:r>
          </a:p>
        </p:txBody>
      </p:sp>
    </p:spTree>
    <p:extLst>
      <p:ext uri="{BB962C8B-B14F-4D97-AF65-F5344CB8AC3E}">
        <p14:creationId xmlns:p14="http://schemas.microsoft.com/office/powerpoint/2010/main" val="744958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0AFDE-1479-F045-A1D0-AB0F01A01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BD4AE-75F9-8E43-BCE7-ABE0B4EF4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Statistics Review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What is survival analysis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Kaplan Meier Estimator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Cox PH Regression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Sample Size Considerations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Missing Data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Interpreting Statistics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1658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FFDE4-8A55-CF4C-8E6C-B69FCFFF6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Proportional Hazards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BBA2-5D4A-2441-90B9-DD1B66CD8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00718" cy="4351338"/>
          </a:xfrm>
        </p:spPr>
        <p:txBody>
          <a:bodyPr/>
          <a:lstStyle/>
          <a:p>
            <a:r>
              <a:rPr lang="en-US" dirty="0"/>
              <a:t>Proportional hazards (PH): hazard ratio constant over time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9DFF7309-A188-4C44-8934-CF2ADC104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071" y="1382699"/>
            <a:ext cx="6309195" cy="523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6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FFDE4-8A55-CF4C-8E6C-B69FCFFF6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PH: Don’t Cross Streams (Curves)!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4ABCE5-17D7-0342-A611-6D2328901F08}"/>
              </a:ext>
            </a:extLst>
          </p:cNvPr>
          <p:cNvSpPr txBox="1"/>
          <p:nvPr/>
        </p:nvSpPr>
        <p:spPr>
          <a:xfrm>
            <a:off x="8097470" y="6488668"/>
            <a:ext cx="4303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Steve Simon PhD – The Analysis Factor</a:t>
            </a:r>
          </a:p>
        </p:txBody>
      </p:sp>
      <p:pic>
        <p:nvPicPr>
          <p:cNvPr id="10" name="Picture 9" descr="A blurry image of a person&#10;&#10;Description automatically generated">
            <a:extLst>
              <a:ext uri="{FF2B5EF4-FFF2-40B4-BE49-F238E27FC236}">
                <a16:creationId xmlns:a16="http://schemas.microsoft.com/office/drawing/2014/main" id="{AB425A4B-C921-6B4A-8068-5DA470546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06" y="2610411"/>
            <a:ext cx="5881294" cy="24505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B0A861-03EF-9043-8FAA-223D42FC6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414" y="2330823"/>
            <a:ext cx="5933586" cy="329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3884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B5A1B-814E-C44D-ABB3-613E9ED7E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5981" cy="1325563"/>
          </a:xfrm>
        </p:spPr>
        <p:txBody>
          <a:bodyPr/>
          <a:lstStyle/>
          <a:p>
            <a:r>
              <a:rPr lang="en-US" dirty="0"/>
              <a:t>Cox Regression Address Kaplan Meier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9BC9B-6D3C-7E42-8A75-48E924170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Multiple regression model</a:t>
            </a:r>
          </a:p>
          <a:p>
            <a:r>
              <a:rPr lang="en-US" dirty="0"/>
              <a:t>Model continuous variables</a:t>
            </a:r>
          </a:p>
          <a:p>
            <a:r>
              <a:rPr lang="en-US" dirty="0"/>
              <a:t>Account for nonlinearity</a:t>
            </a:r>
          </a:p>
          <a:p>
            <a:r>
              <a:rPr lang="en-US" dirty="0"/>
              <a:t>Adjust for covariates</a:t>
            </a:r>
          </a:p>
          <a:p>
            <a:r>
              <a:rPr lang="en-US" dirty="0"/>
              <a:t>Make risk predictions</a:t>
            </a:r>
          </a:p>
          <a:p>
            <a:r>
              <a:rPr lang="en-US" dirty="0"/>
              <a:t>Use rms package for R</a:t>
            </a: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BBDD0EE9-BF7F-2A4C-B3F5-6117A0E14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0200" y="1353261"/>
            <a:ext cx="4673600" cy="52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1358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E7F10-5AA9-CF40-8CA7-2B9F8F9AB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Nonlinear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AB883-4D9A-BC40-9A68-36FD5DC90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Restricted cubic splines relax linearity assumptions</a:t>
            </a:r>
          </a:p>
          <a:p>
            <a:r>
              <a:rPr lang="en-US" dirty="0"/>
              <a:t>Use </a:t>
            </a:r>
            <a:r>
              <a:rPr lang="en-US" dirty="0" err="1"/>
              <a:t>rcs</a:t>
            </a:r>
            <a:r>
              <a:rPr lang="en-US" dirty="0"/>
              <a:t>() function in R</a:t>
            </a:r>
          </a:p>
          <a:p>
            <a:r>
              <a:rPr lang="en-US" dirty="0"/>
              <a:t>Number of </a:t>
            </a:r>
            <a:r>
              <a:rPr lang="en-US" b="1" dirty="0"/>
              <a:t>knots</a:t>
            </a:r>
            <a:r>
              <a:rPr lang="en-US" dirty="0"/>
              <a:t> determine how well spline fits data</a:t>
            </a:r>
          </a:p>
          <a:p>
            <a:r>
              <a:rPr lang="en-US" dirty="0"/>
              <a:t>Use 3 to 5 knots depending on how much data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8FF2701-35F3-4B48-B943-E24B68665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199" y="1297852"/>
            <a:ext cx="4605867" cy="556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24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55BEE-EA31-C14D-BC2E-5C816EB61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Cox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FE247-EE0F-3C49-9B4B-B3297A0B8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9763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Use </a:t>
            </a:r>
            <a:r>
              <a:rPr lang="en-US" sz="3200" dirty="0" err="1"/>
              <a:t>anova</a:t>
            </a:r>
            <a:r>
              <a:rPr lang="en-US" sz="3200" dirty="0"/>
              <a:t>() to test if variable is associated with prognosis</a:t>
            </a:r>
          </a:p>
          <a:p>
            <a:r>
              <a:rPr lang="en-US" sz="3200" dirty="0"/>
              <a:t>Only gives p-value not effect size</a:t>
            </a:r>
          </a:p>
          <a:p>
            <a:r>
              <a:rPr lang="en-US" sz="3200" dirty="0"/>
              <a:t>Need to plot predictor vs HR for nonlinear variables to see effect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67C89A-EA5D-6E4D-89A5-BDC61FEB0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171" y="2627577"/>
            <a:ext cx="5908828" cy="280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1058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9F7A4-46B4-7D41-9FBD-B8FC55BB2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Predictor vs HR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91B7AC9-D54F-3040-B8AA-4B4F58F36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84398" cy="4351338"/>
          </a:xfrm>
        </p:spPr>
        <p:txBody>
          <a:bodyPr/>
          <a:lstStyle/>
          <a:p>
            <a:r>
              <a:rPr lang="en-US" dirty="0"/>
              <a:t>HR = 1: No difference</a:t>
            </a:r>
          </a:p>
          <a:p>
            <a:r>
              <a:rPr lang="en-US" dirty="0"/>
              <a:t>HR &lt; 1: Better survival</a:t>
            </a:r>
          </a:p>
          <a:p>
            <a:r>
              <a:rPr lang="en-US" dirty="0"/>
              <a:t>HR &gt; 1: Worse survival</a:t>
            </a:r>
          </a:p>
          <a:p>
            <a:r>
              <a:rPr lang="en-US" dirty="0"/>
              <a:t>Beware HR vs ln(HR) scale</a:t>
            </a:r>
          </a:p>
          <a:p>
            <a:endParaRPr lang="en-US" dirty="0"/>
          </a:p>
        </p:txBody>
      </p:sp>
      <p:pic>
        <p:nvPicPr>
          <p:cNvPr id="8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6BB638-5BA7-5947-85F8-C3C60374D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2598" y="1834620"/>
            <a:ext cx="6773069" cy="451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3001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26A4-AB80-8D49-B583-E7A71DC64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Patient Heterogeneity: Subgroup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CE4A8-5FD5-8C4E-9D45-C83934B7B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Different treatment effect in different groups</a:t>
            </a:r>
          </a:p>
          <a:p>
            <a:r>
              <a:rPr lang="en-US" dirty="0"/>
              <a:t>Use </a:t>
            </a:r>
            <a:r>
              <a:rPr lang="en-US" b="1" dirty="0"/>
              <a:t>interaction term </a:t>
            </a:r>
            <a:r>
              <a:rPr lang="en-US" dirty="0"/>
              <a:t>to test for heterogeneity</a:t>
            </a:r>
          </a:p>
          <a:p>
            <a:r>
              <a:rPr lang="en-US" dirty="0"/>
              <a:t>Check for significance with </a:t>
            </a:r>
            <a:r>
              <a:rPr lang="en-US" dirty="0" err="1"/>
              <a:t>anova</a:t>
            </a:r>
            <a:r>
              <a:rPr lang="en-US" dirty="0"/>
              <a:t>()</a:t>
            </a:r>
          </a:p>
          <a:p>
            <a:r>
              <a:rPr lang="en-US" dirty="0"/>
              <a:t>If significant must interpret effects differently!</a:t>
            </a:r>
          </a:p>
        </p:txBody>
      </p:sp>
      <p:pic>
        <p:nvPicPr>
          <p:cNvPr id="7" name="Picture 6" descr="A screenshot of text&#10;&#10;Description automatically generated">
            <a:extLst>
              <a:ext uri="{FF2B5EF4-FFF2-40B4-BE49-F238E27FC236}">
                <a16:creationId xmlns:a16="http://schemas.microsoft.com/office/drawing/2014/main" id="{13BEB930-DD0E-D94D-B350-2752CC9168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9"/>
          <a:stretch/>
        </p:blipFill>
        <p:spPr>
          <a:xfrm>
            <a:off x="6221506" y="1690689"/>
            <a:ext cx="5833676" cy="449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424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DCF97-ACD5-E94D-BE02-6B92136B5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Models Have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3F109-39AB-B241-8DF2-4C677DFCB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sz="3200" dirty="0"/>
              <a:t>Cox assumes PH</a:t>
            </a:r>
          </a:p>
          <a:p>
            <a:r>
              <a:rPr lang="en-US" sz="3200" dirty="0"/>
              <a:t>If PH is wrong, model can be invalid</a:t>
            </a:r>
          </a:p>
          <a:p>
            <a:r>
              <a:rPr lang="en-US" sz="3200" dirty="0"/>
              <a:t>If PH not met:</a:t>
            </a:r>
          </a:p>
          <a:p>
            <a:pPr lvl="1"/>
            <a:r>
              <a:rPr lang="en-US" sz="2800" dirty="0"/>
              <a:t>Try splines for continuous variables</a:t>
            </a:r>
          </a:p>
          <a:p>
            <a:pPr lvl="1"/>
            <a:r>
              <a:rPr lang="en-US" sz="2800" dirty="0"/>
              <a:t>Stratify by variable</a:t>
            </a:r>
          </a:p>
          <a:p>
            <a:pPr lvl="1"/>
            <a:r>
              <a:rPr lang="en-US" sz="2800" dirty="0"/>
              <a:t>Time dependent interaction</a:t>
            </a:r>
          </a:p>
          <a:p>
            <a:pPr lvl="1"/>
            <a:r>
              <a:rPr lang="en-US" sz="2800" dirty="0"/>
              <a:t>Switch to AFT models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102EF5-F4A3-B745-AFC3-1F8A84BD2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386176"/>
            <a:ext cx="5840380" cy="323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382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3006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6F148-A72A-3945-B85F-36B258E27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Size Is King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18EFEA-6AF9-4049-B766-A02994CCAA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Sample size affects power</a:t>
                </a:r>
              </a:p>
              <a:p>
                <a:r>
                  <a:rPr lang="en-US" dirty="0"/>
                  <a:t>More samples </a:t>
                </a:r>
                <a:r>
                  <a:rPr lang="en-US" dirty="0">
                    <a:sym typeface="Wingdings" pitchFamily="2" charset="2"/>
                  </a:rPr>
                  <a:t> more precision to detect smaller effect</a:t>
                </a:r>
              </a:p>
              <a:p>
                <a:r>
                  <a:rPr lang="en-US" dirty="0">
                    <a:sym typeface="Wingdings" pitchFamily="2" charset="2"/>
                  </a:rPr>
                  <a:t>N = number of events NOT patients</a:t>
                </a:r>
              </a:p>
              <a:p>
                <a:r>
                  <a:rPr lang="en-US" dirty="0">
                    <a:sym typeface="Wingdings" pitchFamily="2" charset="2"/>
                  </a:rPr>
                  <a:t>Kaplan Meier needs N=184 for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±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.1</m:t>
                    </m:r>
                  </m:oMath>
                </a14:m>
                <a:r>
                  <a:rPr lang="en-US" dirty="0"/>
                  <a:t> error margin</a:t>
                </a:r>
              </a:p>
              <a:p>
                <a:r>
                  <a:rPr lang="en-US" dirty="0"/>
                  <a:t>Adding covariates requires more events</a:t>
                </a:r>
              </a:p>
              <a:p>
                <a:r>
                  <a:rPr lang="en-US" dirty="0"/>
                  <a:t>(Bad) rule of thumb: 15 events per variable (EPV)</a:t>
                </a:r>
              </a:p>
              <a:p>
                <a:r>
                  <a:rPr lang="en-US" dirty="0"/>
                  <a:t>In reality EPV much more complicated</a:t>
                </a:r>
              </a:p>
              <a:p>
                <a:r>
                  <a:rPr lang="en-US" dirty="0"/>
                  <a:t>Subgroup heterogeneity harder to detect due to smaller N</a:t>
                </a:r>
              </a:p>
              <a:p>
                <a:r>
                  <a:rPr lang="en-US" dirty="0"/>
                  <a:t>Often need 4N patients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18EFEA-6AF9-4049-B766-A02994CCAA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85725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AF63-E3BE-AF40-8BF1-7B4BC53C3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Give This Talk?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06ADF-B08B-9242-8A37-2F2CFE40C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“To consult the statistician after an experiment is finished is often merely to ask him to conduct a post mortem examination. He can perhaps say what the experiment died of”</a:t>
            </a:r>
          </a:p>
          <a:p>
            <a:pPr marL="0" indent="0" algn="ctr">
              <a:buNone/>
            </a:pPr>
            <a:r>
              <a:rPr lang="en-US" sz="4400" dirty="0"/>
              <a:t>- Ronald Fisher</a:t>
            </a:r>
          </a:p>
        </p:txBody>
      </p:sp>
    </p:spTree>
    <p:extLst>
      <p:ext uri="{BB962C8B-B14F-4D97-AF65-F5344CB8AC3E}">
        <p14:creationId xmlns:p14="http://schemas.microsoft.com/office/powerpoint/2010/main" val="37365248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1A46B-1BA1-0A45-9095-E523E0A6B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Real About Power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209302-D816-4543-8400-91CB8CE49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01988" cy="4351338"/>
          </a:xfrm>
        </p:spPr>
        <p:txBody>
          <a:bodyPr/>
          <a:lstStyle/>
          <a:p>
            <a:r>
              <a:rPr lang="en-US" dirty="0"/>
              <a:t>Assume treatment improves survival by 25% (HR = .75)</a:t>
            </a:r>
          </a:p>
          <a:p>
            <a:r>
              <a:rPr lang="en-US" dirty="0"/>
              <a:t>GBM almost always lethal - assume 90% of patients die</a:t>
            </a:r>
          </a:p>
          <a:p>
            <a:r>
              <a:rPr lang="en-US" dirty="0"/>
              <a:t>50-50 split between treatment and control groups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Need lots of patients to have any chance of finding effect!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B7EA58A1-23ED-CE49-8471-923B516EDC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5795699"/>
              </p:ext>
            </p:extLst>
          </p:nvPr>
        </p:nvGraphicFramePr>
        <p:xfrm>
          <a:off x="6096000" y="1942448"/>
          <a:ext cx="6006354" cy="4234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3177">
                  <a:extLst>
                    <a:ext uri="{9D8B030D-6E8A-4147-A177-3AD203B41FA5}">
                      <a16:colId xmlns:a16="http://schemas.microsoft.com/office/drawing/2014/main" val="7855589"/>
                    </a:ext>
                  </a:extLst>
                </a:gridCol>
                <a:gridCol w="3003177">
                  <a:extLst>
                    <a:ext uri="{9D8B030D-6E8A-4147-A177-3AD203B41FA5}">
                      <a16:colId xmlns:a16="http://schemas.microsoft.com/office/drawing/2014/main" val="1524773927"/>
                    </a:ext>
                  </a:extLst>
                </a:gridCol>
              </a:tblGrid>
              <a:tr h="84690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Sample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Power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4917936"/>
                  </a:ext>
                </a:extLst>
              </a:tr>
              <a:tr h="84690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1971512"/>
                  </a:ext>
                </a:extLst>
              </a:tr>
              <a:tr h="84690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25%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7684457"/>
                  </a:ext>
                </a:extLst>
              </a:tr>
              <a:tr h="84690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400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73%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2188465"/>
                  </a:ext>
                </a:extLst>
              </a:tr>
              <a:tr h="84690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800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95%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073064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D08B65F-BF58-274A-A3DD-5083A6F28ECE}"/>
              </a:ext>
            </a:extLst>
          </p:cNvPr>
          <p:cNvSpPr txBox="1"/>
          <p:nvPr/>
        </p:nvSpPr>
        <p:spPr>
          <a:xfrm>
            <a:off x="6167718" y="6211669"/>
            <a:ext cx="5862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http://powerandsamplesize.com/Calculators/Test-Time-To-Event-Data/Cox-PH-2-Sided-Equality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2863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9E4BA-47F6-EC4B-AA3E-695FFE6E7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Variables Do We Include in Our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E634C-CCE4-FF41-A50F-95EB5F1CC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94929" cy="4306234"/>
          </a:xfrm>
        </p:spPr>
        <p:txBody>
          <a:bodyPr>
            <a:normAutofit/>
          </a:bodyPr>
          <a:lstStyle/>
          <a:p>
            <a:r>
              <a:rPr lang="en-US" dirty="0"/>
              <a:t>Sample size can limit number of variables to include</a:t>
            </a:r>
          </a:p>
          <a:p>
            <a:r>
              <a:rPr lang="en-US" dirty="0"/>
              <a:t>Variable selection procedures can impact inference</a:t>
            </a:r>
          </a:p>
          <a:p>
            <a:r>
              <a:rPr lang="en-US" dirty="0"/>
              <a:t>Select features incorrectly </a:t>
            </a:r>
            <a:r>
              <a:rPr lang="en-US" dirty="0">
                <a:sym typeface="Wingdings" pitchFamily="2" charset="2"/>
              </a:rPr>
              <a:t> exaggerate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DA920A-03E4-6D43-B912-E54355AFD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7928" y="1689736"/>
            <a:ext cx="4059145" cy="48031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FDC8E3-9B80-A04E-985F-1260203AECC0}"/>
              </a:ext>
            </a:extLst>
          </p:cNvPr>
          <p:cNvSpPr txBox="1"/>
          <p:nvPr/>
        </p:nvSpPr>
        <p:spPr>
          <a:xfrm>
            <a:off x="7637928" y="6488668"/>
            <a:ext cx="2545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https://xkcd.com/1838/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601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FE7F7-027A-1540-BB90-4A0E420F8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Feature Selection is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B5392-4E5A-ED49-9404-1515B58D1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07471" cy="4351338"/>
          </a:xfrm>
        </p:spPr>
        <p:txBody>
          <a:bodyPr/>
          <a:lstStyle/>
          <a:p>
            <a:r>
              <a:rPr lang="en-US" dirty="0"/>
              <a:t>Common to screen variables with univariate Cox</a:t>
            </a:r>
          </a:p>
          <a:p>
            <a:r>
              <a:rPr lang="en-US" dirty="0"/>
              <a:t>People then only include significant variables in final model</a:t>
            </a:r>
          </a:p>
          <a:p>
            <a:r>
              <a:rPr lang="en-US" dirty="0"/>
              <a:t>This is a form of stepwise variable selection</a:t>
            </a:r>
          </a:p>
          <a:p>
            <a:r>
              <a:rPr lang="en-US" dirty="0"/>
              <a:t>9/10 of statisticians agree: don’t use stepwise variable selection!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70B47D-1EA6-C64F-9A67-BC8B25B67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1" y="1690687"/>
            <a:ext cx="6705600" cy="44572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296D37-7EEE-AC48-B097-C9D51449AEF6}"/>
              </a:ext>
            </a:extLst>
          </p:cNvPr>
          <p:cNvSpPr txBox="1"/>
          <p:nvPr/>
        </p:nvSpPr>
        <p:spPr>
          <a:xfrm>
            <a:off x="5645671" y="6147892"/>
            <a:ext cx="5452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Attiyeh</a:t>
            </a:r>
            <a:r>
              <a:rPr lang="en-US" dirty="0"/>
              <a:t> et al. 2004</a:t>
            </a:r>
          </a:p>
        </p:txBody>
      </p:sp>
    </p:spTree>
    <p:extLst>
      <p:ext uri="{BB962C8B-B14F-4D97-AF65-F5344CB8AC3E}">
        <p14:creationId xmlns:p14="http://schemas.microsoft.com/office/powerpoint/2010/main" val="16750874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32F56-1CC4-9B49-9E8E-350DE5B37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Stepwise Selection Wrecks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F2E28-F0EE-CC40-8D78-90DF61A6F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Univariate selection highly dataset dependent</a:t>
            </a:r>
          </a:p>
          <a:p>
            <a:r>
              <a:rPr lang="en-US" dirty="0"/>
              <a:t>Doesn’t adjust for covariates – potential for misleading signal</a:t>
            </a:r>
          </a:p>
          <a:p>
            <a:r>
              <a:rPr lang="en-US" dirty="0"/>
              <a:t>Univariate selection overexaggerates p-values and CIs in “full” model</a:t>
            </a:r>
          </a:p>
          <a:p>
            <a:r>
              <a:rPr lang="en-US" dirty="0"/>
              <a:t>Little statistical theory to support</a:t>
            </a:r>
          </a:p>
        </p:txBody>
      </p:sp>
    </p:spTree>
    <p:extLst>
      <p:ext uri="{BB962C8B-B14F-4D97-AF65-F5344CB8AC3E}">
        <p14:creationId xmlns:p14="http://schemas.microsoft.com/office/powerpoint/2010/main" val="21846285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5E558-392C-4548-B55A-27EB87B1A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Choose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294F-17CC-D64C-A01C-122DB2EF8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2662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Proper selection strategies: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Domain expert specifies relevant variables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all variables and apply shrinkage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Data reduction blinded to response</a:t>
            </a:r>
          </a:p>
          <a:p>
            <a:r>
              <a:rPr lang="en-US" dirty="0"/>
              <a:t>Leave insignificant in model – still add to predictions</a:t>
            </a:r>
          </a:p>
          <a:p>
            <a:r>
              <a:rPr lang="en-US" dirty="0"/>
              <a:t>Think about relevant confounders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1B24A42-6E14-8942-8BD0-E106E79B03FF}"/>
              </a:ext>
            </a:extLst>
          </p:cNvPr>
          <p:cNvGrpSpPr/>
          <p:nvPr/>
        </p:nvGrpSpPr>
        <p:grpSpPr>
          <a:xfrm>
            <a:off x="7664824" y="2245566"/>
            <a:ext cx="4527176" cy="3395383"/>
            <a:chOff x="7664824" y="2617694"/>
            <a:chExt cx="4527176" cy="339538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958CA81-6769-6C4E-83BA-A3DB12E02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64824" y="2617695"/>
              <a:ext cx="4527176" cy="339538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75B6B31-E579-4A42-9B45-376061209D4F}"/>
                </a:ext>
              </a:extLst>
            </p:cNvPr>
            <p:cNvSpPr txBox="1"/>
            <p:nvPr/>
          </p:nvSpPr>
          <p:spPr>
            <a:xfrm>
              <a:off x="8337177" y="2617694"/>
              <a:ext cx="32810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Don’t Make Me Choose!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2063A6F-440B-5E4F-912B-DC5458A6BD4D}"/>
              </a:ext>
            </a:extLst>
          </p:cNvPr>
          <p:cNvSpPr txBox="1"/>
          <p:nvPr/>
        </p:nvSpPr>
        <p:spPr>
          <a:xfrm>
            <a:off x="7969621" y="5791200"/>
            <a:ext cx="4222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Akash Desarda – </a:t>
            </a:r>
            <a:r>
              <a:rPr lang="en-US" dirty="0" err="1">
                <a:hlinkClick r:id="rId3"/>
              </a:rPr>
              <a:t>TowardsDataScience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3185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BC408-A72C-2F45-A930-4ED7A6A04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Discard Patients with Missing Data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010B0DE-F0D6-6D41-B8CD-6D0CCCB066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52"/>
          <a:stretch/>
        </p:blipFill>
        <p:spPr>
          <a:xfrm>
            <a:off x="381000" y="1493465"/>
            <a:ext cx="109728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1218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798DD-0B5D-1549-AB9D-64DD53E14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Discard Patients Missing 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E5FC792-12A2-0942-87D8-E7E79C28F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Missing data decreases sample size</a:t>
            </a:r>
          </a:p>
          <a:p>
            <a:r>
              <a:rPr lang="en-US" dirty="0"/>
              <a:t>Larger sample </a:t>
            </a:r>
            <a:r>
              <a:rPr lang="en-US" dirty="0">
                <a:sym typeface="Wingdings" pitchFamily="2" charset="2"/>
              </a:rPr>
              <a:t> better power</a:t>
            </a:r>
          </a:p>
          <a:p>
            <a:r>
              <a:rPr lang="en-US" dirty="0">
                <a:sym typeface="Wingdings" pitchFamily="2" charset="2"/>
              </a:rPr>
              <a:t>Ask why this data is missing – bias may be present</a:t>
            </a:r>
          </a:p>
          <a:p>
            <a:r>
              <a:rPr lang="en-US" dirty="0">
                <a:sym typeface="Wingdings" pitchFamily="2" charset="2"/>
              </a:rPr>
              <a:t>Example: Patients missing labs b/c died before labs could be collected</a:t>
            </a:r>
          </a:p>
          <a:p>
            <a:r>
              <a:rPr lang="en-US" dirty="0">
                <a:sym typeface="Wingdings" pitchFamily="2" charset="2"/>
              </a:rPr>
              <a:t>Simply excluding these patients could bias results</a:t>
            </a:r>
          </a:p>
          <a:p>
            <a:r>
              <a:rPr lang="en-US" dirty="0">
                <a:sym typeface="Wingdings" pitchFamily="2" charset="2"/>
              </a:rPr>
              <a:t>Before fixing data, explore patterns in missing variables</a:t>
            </a:r>
          </a:p>
          <a:p>
            <a:r>
              <a:rPr lang="en-US" dirty="0">
                <a:sym typeface="Wingdings" pitchFamily="2" charset="2"/>
              </a:rPr>
              <a:t>Think about if data is missing at random (MAR) or informative missing (MI)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9023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930DE-0BA9-B347-9BFD-DEFE725C5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Imputation Gives Us The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94E3-CE18-FB43-BB7A-55A295607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53951"/>
          </a:xfrm>
        </p:spPr>
        <p:txBody>
          <a:bodyPr/>
          <a:lstStyle/>
          <a:p>
            <a:r>
              <a:rPr lang="en-US" dirty="0"/>
              <a:t>Idea: Can we guess these missing values?</a:t>
            </a:r>
          </a:p>
          <a:p>
            <a:r>
              <a:rPr lang="en-US" dirty="0"/>
              <a:t>Imputation lets us guess data that is MAR</a:t>
            </a:r>
          </a:p>
          <a:p>
            <a:r>
              <a:rPr lang="en-US" dirty="0"/>
              <a:t>Better to guess missing values than reduce sample size</a:t>
            </a:r>
          </a:p>
          <a:p>
            <a:r>
              <a:rPr lang="en-US" dirty="0"/>
              <a:t>MICE imputation guesses data from non-missing data</a:t>
            </a:r>
          </a:p>
          <a:p>
            <a:r>
              <a:rPr lang="en-US" dirty="0"/>
              <a:t>Imputing multiple times maintains inference validity</a:t>
            </a:r>
          </a:p>
          <a:p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5228441-2955-A74C-A491-1D1C56F8E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154" y="4679576"/>
            <a:ext cx="9903691" cy="168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109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4D580-DE62-1948-9BC4-98E41210C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Imputation Guidelines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17FC05-62F6-064A-A887-E9545A0F68B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3600" dirty="0">
                    <a:ea typeface="Cambria Math" panose="02040503050406030204" pitchFamily="18" charset="0"/>
                  </a:rPr>
                  <a:t>Missing data </a:t>
                </a:r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3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3%</m:t>
                    </m:r>
                  </m:oMath>
                </a14:m>
                <a:r>
                  <a:rPr lang="en-US" sz="3600" dirty="0"/>
                  <a:t>: Median imputation or case-wise deletion</a:t>
                </a:r>
              </a:p>
              <a:p>
                <a:r>
                  <a:rPr lang="en-US" sz="3600" dirty="0"/>
                  <a:t>Missing data </a:t>
                </a:r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sz="3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3%</m:t>
                    </m:r>
                  </m:oMath>
                </a14:m>
                <a:r>
                  <a:rPr lang="en-US" sz="3600" dirty="0"/>
                  <a:t>: MICE with max(5, 100x) imputations</a:t>
                </a:r>
              </a:p>
              <a:p>
                <a:r>
                  <a:rPr lang="en-US" sz="3600" dirty="0"/>
                  <a:t>Worst case: lots of variables frequently missing</a:t>
                </a:r>
              </a:p>
              <a:p>
                <a:pPr lvl="1"/>
                <a:r>
                  <a:rPr lang="en-US" sz="3200" dirty="0"/>
                  <a:t>Sensitivity analysis with more imputations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17FC05-62F6-064A-A887-E9545A0F68B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68" t="-3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31302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DC2CC-3957-7143-9F5C-5950DE939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Results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56B565-B754-1549-8E63-B6F48DD730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857750" cy="4351338"/>
              </a:xfrm>
            </p:spPr>
            <p:txBody>
              <a:bodyPr/>
              <a:lstStyle/>
              <a:p>
                <a:r>
                  <a:rPr lang="en-US" dirty="0">
                    <a:ea typeface="Cambria Math" panose="02040503050406030204" pitchFamily="18" charset="0"/>
                  </a:rPr>
                  <a:t>P-value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.05</m:t>
                    </m:r>
                  </m:oMath>
                </a14:m>
                <a:r>
                  <a:rPr lang="en-US" dirty="0"/>
                  <a:t> doesn’t mean no effect!</a:t>
                </a:r>
              </a:p>
              <a:p>
                <a:r>
                  <a:rPr lang="en-US" dirty="0"/>
                  <a:t>Don't dichotomize findings based on p-values</a:t>
                </a:r>
              </a:p>
              <a:p>
                <a:r>
                  <a:rPr lang="en-US" dirty="0"/>
                  <a:t>Confidence intervals give an idea of uncertainty – how wide are they?</a:t>
                </a:r>
              </a:p>
              <a:p>
                <a:r>
                  <a:rPr lang="en-US" dirty="0"/>
                  <a:t>Think about power limitations of the study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56B565-B754-1549-8E63-B6F48DD730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857750" cy="4351338"/>
              </a:xfrm>
              <a:blipFill>
                <a:blip r:embed="rId2"/>
                <a:stretch>
                  <a:fillRect l="-2083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243E2E-7CB9-B24B-BC88-1B56226A1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950" y="137736"/>
            <a:ext cx="5143500" cy="66543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D169D2-088C-B443-BAFB-A5F2A142E1F6}"/>
              </a:ext>
            </a:extLst>
          </p:cNvPr>
          <p:cNvSpPr txBox="1"/>
          <p:nvPr/>
        </p:nvSpPr>
        <p:spPr>
          <a:xfrm>
            <a:off x="3105150" y="6311900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Andy Webb PharmD on Twitter 2019</a:t>
            </a:r>
          </a:p>
        </p:txBody>
      </p:sp>
    </p:spTree>
    <p:extLst>
      <p:ext uri="{BB962C8B-B14F-4D97-AF65-F5344CB8AC3E}">
        <p14:creationId xmlns:p14="http://schemas.microsoft.com/office/powerpoint/2010/main" val="2059530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8F54-D6E5-D841-9AD9-F67AA9B56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772"/>
            <a:ext cx="10515600" cy="1325563"/>
          </a:xfrm>
        </p:spPr>
        <p:txBody>
          <a:bodyPr/>
          <a:lstStyle/>
          <a:p>
            <a:r>
              <a:rPr lang="en-US" dirty="0"/>
              <a:t>Hypothesis Testing Evaluates Evidence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5941DE-E066-BF40-86DC-2DA6F0179BF9}"/>
                  </a:ext>
                </a:extLst>
              </p:cNvPr>
              <p:cNvSpPr txBox="1"/>
              <p:nvPr/>
            </p:nvSpPr>
            <p:spPr>
              <a:xfrm>
                <a:off x="838200" y="1464303"/>
                <a:ext cx="3926306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Determine null hypothesis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sz="2400" dirty="0"/>
              </a:p>
              <a:p>
                <a:pPr algn="ctr"/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5941DE-E066-BF40-86DC-2DA6F0179B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464303"/>
                <a:ext cx="3926306" cy="830997"/>
              </a:xfrm>
              <a:prstGeom prst="rect">
                <a:avLst/>
              </a:prstGeom>
              <a:blipFill>
                <a:blip r:embed="rId2"/>
                <a:stretch>
                  <a:fillRect l="-1286" t="-2941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3C485C6-84BE-EB4E-8372-DC9115AA6B90}"/>
                  </a:ext>
                </a:extLst>
              </p:cNvPr>
              <p:cNvSpPr txBox="1"/>
              <p:nvPr/>
            </p:nvSpPr>
            <p:spPr>
              <a:xfrm>
                <a:off x="838200" y="3412574"/>
                <a:ext cx="3926306" cy="8309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Pick alternate hypothesis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sz="2400" dirty="0"/>
              </a:p>
              <a:p>
                <a:pPr algn="ctr"/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3C485C6-84BE-EB4E-8372-DC9115AA6B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412574"/>
                <a:ext cx="3926306" cy="830997"/>
              </a:xfrm>
              <a:prstGeom prst="rect">
                <a:avLst/>
              </a:prstGeom>
              <a:blipFill>
                <a:blip r:embed="rId3"/>
                <a:stretch>
                  <a:fillRect t="-4478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26FEF206-983A-A144-89F7-30D26126019D}"/>
              </a:ext>
            </a:extLst>
          </p:cNvPr>
          <p:cNvSpPr txBox="1"/>
          <p:nvPr/>
        </p:nvSpPr>
        <p:spPr>
          <a:xfrm>
            <a:off x="742378" y="5648876"/>
            <a:ext cx="392630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Pick effect size of interest</a:t>
            </a:r>
          </a:p>
          <a:p>
            <a:pPr algn="ctr"/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121082-32A7-8041-91D8-DB88FC5CC302}"/>
              </a:ext>
            </a:extLst>
          </p:cNvPr>
          <p:cNvSpPr txBox="1"/>
          <p:nvPr/>
        </p:nvSpPr>
        <p:spPr>
          <a:xfrm>
            <a:off x="7138730" y="5633819"/>
            <a:ext cx="392630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Gather data</a:t>
            </a:r>
          </a:p>
          <a:p>
            <a:pPr algn="ctr"/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9CA445-4CD1-D943-8D05-0A70BDEA87C3}"/>
              </a:ext>
            </a:extLst>
          </p:cNvPr>
          <p:cNvSpPr txBox="1"/>
          <p:nvPr/>
        </p:nvSpPr>
        <p:spPr>
          <a:xfrm>
            <a:off x="7138730" y="3414771"/>
            <a:ext cx="392630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Compute p-value</a:t>
            </a:r>
          </a:p>
          <a:p>
            <a:pPr algn="ctr"/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A0E4B6-FB5B-E24E-B031-80D9A2A75001}"/>
              </a:ext>
            </a:extLst>
          </p:cNvPr>
          <p:cNvSpPr txBox="1"/>
          <p:nvPr/>
        </p:nvSpPr>
        <p:spPr>
          <a:xfrm>
            <a:off x="7138730" y="1464303"/>
            <a:ext cx="392630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Analyze Evidence</a:t>
            </a:r>
          </a:p>
          <a:p>
            <a:pPr algn="ctr"/>
            <a:r>
              <a:rPr lang="en-US" sz="2400" dirty="0"/>
              <a:t>Don’t dichotomize p-value!</a:t>
            </a:r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FA050DE2-A2B1-A14C-9263-3B1B8A619CCE}"/>
              </a:ext>
            </a:extLst>
          </p:cNvPr>
          <p:cNvSpPr/>
          <p:nvPr/>
        </p:nvSpPr>
        <p:spPr>
          <a:xfrm rot="16200000">
            <a:off x="5785482" y="5584786"/>
            <a:ext cx="621037" cy="9591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CAA3E5E7-C1D6-0746-BA70-ED44123DA3C0}"/>
              </a:ext>
            </a:extLst>
          </p:cNvPr>
          <p:cNvSpPr/>
          <p:nvPr/>
        </p:nvSpPr>
        <p:spPr>
          <a:xfrm>
            <a:off x="2395013" y="4466636"/>
            <a:ext cx="621037" cy="9591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D9BB0051-E3A4-AC4C-9DCA-9ED24263949C}"/>
              </a:ext>
            </a:extLst>
          </p:cNvPr>
          <p:cNvSpPr/>
          <p:nvPr/>
        </p:nvSpPr>
        <p:spPr>
          <a:xfrm>
            <a:off x="2395013" y="2419743"/>
            <a:ext cx="621037" cy="9591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413058CB-666D-B24E-9975-6E42A4021B3B}"/>
              </a:ext>
            </a:extLst>
          </p:cNvPr>
          <p:cNvSpPr/>
          <p:nvPr/>
        </p:nvSpPr>
        <p:spPr>
          <a:xfrm rot="10800000">
            <a:off x="8791365" y="4460208"/>
            <a:ext cx="621037" cy="9591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B1FA4FB0-1011-E84F-ADB6-A43B56DDDB67}"/>
              </a:ext>
            </a:extLst>
          </p:cNvPr>
          <p:cNvSpPr/>
          <p:nvPr/>
        </p:nvSpPr>
        <p:spPr>
          <a:xfrm rot="10800000">
            <a:off x="8791364" y="2375448"/>
            <a:ext cx="621037" cy="9591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6040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4C0A7-752B-A04D-A7B8-4365C4472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A5FDF-04C4-C44B-91CB-82703FBCB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Report confidence intervals</a:t>
            </a:r>
          </a:p>
          <a:p>
            <a:r>
              <a:rPr lang="en-US" sz="3600" dirty="0"/>
              <a:t>Don’t dichotomize findings – use CIs</a:t>
            </a:r>
          </a:p>
          <a:p>
            <a:r>
              <a:rPr lang="en-US" sz="3600" dirty="0"/>
              <a:t>Report prespecified vs exploratory analyses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D0DC78-89FE-3848-A03D-44EEA722C58C}"/>
              </a:ext>
            </a:extLst>
          </p:cNvPr>
          <p:cNvSpPr txBox="1"/>
          <p:nvPr/>
        </p:nvSpPr>
        <p:spPr>
          <a:xfrm>
            <a:off x="6991350" y="3244334"/>
            <a:ext cx="4362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Need a graphic here</a:t>
            </a:r>
          </a:p>
        </p:txBody>
      </p:sp>
    </p:spTree>
    <p:extLst>
      <p:ext uri="{BB962C8B-B14F-4D97-AF65-F5344CB8AC3E}">
        <p14:creationId xmlns:p14="http://schemas.microsoft.com/office/powerpoint/2010/main" val="36738458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DC943-9918-5442-81A2-6B3EBCE74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There’s Always More Out There…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980DE-5CFA-444F-9E94-3E48FD18F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1875"/>
          </a:xfrm>
        </p:spPr>
        <p:txBody>
          <a:bodyPr>
            <a:normAutofit/>
          </a:bodyPr>
          <a:lstStyle/>
          <a:p>
            <a:r>
              <a:rPr lang="en-US" dirty="0"/>
              <a:t>Evaluating biomarker efficacy</a:t>
            </a:r>
          </a:p>
          <a:p>
            <a:r>
              <a:rPr lang="en-US" dirty="0"/>
              <a:t>Validating prediction models</a:t>
            </a:r>
          </a:p>
          <a:p>
            <a:r>
              <a:rPr lang="en-US" dirty="0"/>
              <a:t>Data reduction strategies</a:t>
            </a:r>
          </a:p>
          <a:p>
            <a:r>
              <a:rPr lang="en-US" dirty="0"/>
              <a:t>Modeling in high dimensional spaces</a:t>
            </a:r>
          </a:p>
          <a:p>
            <a:r>
              <a:rPr lang="en-US" dirty="0"/>
              <a:t>Simulation experiments and power calculations</a:t>
            </a:r>
          </a:p>
          <a:p>
            <a:r>
              <a:rPr lang="en-US" dirty="0"/>
              <a:t>Randomized controlled trial design</a:t>
            </a:r>
          </a:p>
          <a:p>
            <a:r>
              <a:rPr lang="en-US" dirty="0"/>
              <a:t>Multiple comparisons correction</a:t>
            </a:r>
          </a:p>
          <a:p>
            <a:r>
              <a:rPr lang="en-US" dirty="0"/>
              <a:t>Data visualization</a:t>
            </a:r>
          </a:p>
          <a:p>
            <a:pPr marL="0" indent="0">
              <a:buNone/>
            </a:pPr>
            <a:r>
              <a:rPr lang="en-US" dirty="0"/>
              <a:t>Ask us if you want more info on any of these topics!</a:t>
            </a:r>
          </a:p>
        </p:txBody>
      </p:sp>
    </p:spTree>
    <p:extLst>
      <p:ext uri="{BB962C8B-B14F-4D97-AF65-F5344CB8AC3E}">
        <p14:creationId xmlns:p14="http://schemas.microsoft.com/office/powerpoint/2010/main" val="1836420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225F1-63FA-BA43-BBE5-CCB93E520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Treatment Affect Survival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78570D-9D3B-1E4A-8759-9DA1E6CA8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1300" y="1385887"/>
            <a:ext cx="6870700" cy="5472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AA9113C-8BB0-F342-9580-D97C10EBFC3D}"/>
                  </a:ext>
                </a:extLst>
              </p:cNvPr>
              <p:cNvSpPr txBox="1"/>
              <p:nvPr/>
            </p:nvSpPr>
            <p:spPr>
              <a:xfrm>
                <a:off x="838200" y="1844842"/>
                <a:ext cx="4483100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2400" dirty="0"/>
                  <a:t> Adding TMZ does not improve survival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2400" dirty="0"/>
                  <a:t> Adding TMZ does improve survival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AA9113C-8BB0-F342-9580-D97C10EBFC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844842"/>
                <a:ext cx="4483100" cy="1569660"/>
              </a:xfrm>
              <a:prstGeom prst="rect">
                <a:avLst/>
              </a:prstGeom>
              <a:blipFill>
                <a:blip r:embed="rId3"/>
                <a:stretch>
                  <a:fillRect l="-1977" t="-1600" r="-1977" b="-72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B0864AD-7597-C24A-8F47-8F51FF4FC1A4}"/>
              </a:ext>
            </a:extLst>
          </p:cNvPr>
          <p:cNvSpPr txBox="1"/>
          <p:nvPr/>
        </p:nvSpPr>
        <p:spPr>
          <a:xfrm>
            <a:off x="641684" y="6123543"/>
            <a:ext cx="4679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b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Stupp</a:t>
            </a:r>
            <a:r>
              <a:rPr lang="en-US" altLang="en-US" b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R et al. N </a:t>
            </a:r>
            <a:r>
              <a:rPr lang="en-US" altLang="en-US" b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Engl</a:t>
            </a:r>
            <a:r>
              <a:rPr lang="en-US" altLang="en-US" b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J Med 2005;352:987-996.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539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9C63D-DBE2-884A-AA49-4B679FBE8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1857"/>
            <a:ext cx="10515600" cy="1325563"/>
          </a:xfrm>
        </p:spPr>
        <p:txBody>
          <a:bodyPr/>
          <a:lstStyle/>
          <a:p>
            <a:r>
              <a:rPr lang="en-US" dirty="0"/>
              <a:t>Hypothesis Tests Can Make Mistakes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17D6B51-4DBE-C94A-AEBF-986D2AD4CA72}"/>
              </a:ext>
            </a:extLst>
          </p:cNvPr>
          <p:cNvGrpSpPr/>
          <p:nvPr/>
        </p:nvGrpSpPr>
        <p:grpSpPr>
          <a:xfrm>
            <a:off x="84220" y="2008271"/>
            <a:ext cx="10784305" cy="4154906"/>
            <a:chOff x="-605590" y="1989221"/>
            <a:chExt cx="10784305" cy="415490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C4D1BA4-C4EE-6147-82F0-F3F041622E09}"/>
                </a:ext>
              </a:extLst>
            </p:cNvPr>
            <p:cNvSpPr txBox="1"/>
            <p:nvPr/>
          </p:nvSpPr>
          <p:spPr>
            <a:xfrm>
              <a:off x="-605590" y="2512441"/>
              <a:ext cx="22378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We decide to: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26F833D1-3995-5449-9EB4-2D96F5A40138}"/>
                    </a:ext>
                  </a:extLst>
                </p:cNvPr>
                <p:cNvSpPr txBox="1"/>
                <p:nvPr/>
              </p:nvSpPr>
              <p:spPr>
                <a:xfrm>
                  <a:off x="148389" y="4905702"/>
                  <a:ext cx="166437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Accept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26F833D1-3995-5449-9EB4-2D96F5A401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8389" y="4905702"/>
                  <a:ext cx="1664370" cy="523220"/>
                </a:xfrm>
                <a:prstGeom prst="rect">
                  <a:avLst/>
                </a:prstGeom>
                <a:blipFill>
                  <a:blip r:embed="rId2"/>
                  <a:stretch>
                    <a:fillRect l="-6818" t="-11905" b="-2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B6E7234-03DB-7C4C-97DA-2619D3A56F51}"/>
                </a:ext>
              </a:extLst>
            </p:cNvPr>
            <p:cNvGrpSpPr/>
            <p:nvPr/>
          </p:nvGrpSpPr>
          <p:grpSpPr>
            <a:xfrm>
              <a:off x="248651" y="1989221"/>
              <a:ext cx="9930064" cy="4154906"/>
              <a:chOff x="248651" y="1989221"/>
              <a:chExt cx="9930064" cy="4154906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CA725655-B6CA-9140-AA58-17054E98A10B}"/>
                  </a:ext>
                </a:extLst>
              </p:cNvPr>
              <p:cNvGrpSpPr/>
              <p:nvPr/>
            </p:nvGrpSpPr>
            <p:grpSpPr>
              <a:xfrm>
                <a:off x="2013284" y="2582779"/>
                <a:ext cx="8165431" cy="3561348"/>
                <a:chOff x="2013284" y="2342147"/>
                <a:chExt cx="8165431" cy="3561348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BEDA4B3B-29E7-244F-8FFF-3451C0293BEF}"/>
                    </a:ext>
                  </a:extLst>
                </p:cNvPr>
                <p:cNvSpPr/>
                <p:nvPr/>
              </p:nvSpPr>
              <p:spPr>
                <a:xfrm>
                  <a:off x="2013284" y="2342147"/>
                  <a:ext cx="8165431" cy="3561348"/>
                </a:xfrm>
                <a:prstGeom prst="rect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821D8BC9-BF25-F94E-A32A-9AAE57F5386D}"/>
                    </a:ext>
                  </a:extLst>
                </p:cNvPr>
                <p:cNvCxnSpPr>
                  <a:stCxn id="4" idx="0"/>
                  <a:endCxn id="4" idx="2"/>
                </p:cNvCxnSpPr>
                <p:nvPr/>
              </p:nvCxnSpPr>
              <p:spPr>
                <a:xfrm>
                  <a:off x="6096000" y="2342147"/>
                  <a:ext cx="0" cy="3561348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D94C99F3-69E7-DD45-86FA-3698AC38F3E4}"/>
                    </a:ext>
                  </a:extLst>
                </p:cNvPr>
                <p:cNvCxnSpPr>
                  <a:stCxn id="4" idx="1"/>
                  <a:endCxn id="4" idx="3"/>
                </p:cNvCxnSpPr>
                <p:nvPr/>
              </p:nvCxnSpPr>
              <p:spPr>
                <a:xfrm>
                  <a:off x="2013284" y="4122821"/>
                  <a:ext cx="8165431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F41032B6-3261-5847-AE4F-88B0B0069BD4}"/>
                      </a:ext>
                    </a:extLst>
                  </p:cNvPr>
                  <p:cNvSpPr txBox="1"/>
                  <p:nvPr/>
                </p:nvSpPr>
                <p:spPr>
                  <a:xfrm>
                    <a:off x="3160295" y="1989221"/>
                    <a:ext cx="1989221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a14:m>
                    <a:r>
                      <a:rPr lang="en-US" sz="2800" dirty="0"/>
                      <a:t>True</a:t>
                    </a:r>
                  </a:p>
                </p:txBody>
              </p:sp>
            </mc:Choice>
            <mc:Fallback xmlns=""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F41032B6-3261-5847-AE4F-88B0B0069BD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160295" y="1989221"/>
                    <a:ext cx="1989221" cy="52322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t="-9524" b="-3095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2223E00C-8117-6E48-B14D-62A046E54798}"/>
                      </a:ext>
                    </a:extLst>
                  </p:cNvPr>
                  <p:cNvSpPr txBox="1"/>
                  <p:nvPr/>
                </p:nvSpPr>
                <p:spPr>
                  <a:xfrm>
                    <a:off x="7387390" y="1989221"/>
                    <a:ext cx="1989221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a14:m>
                    <a:r>
                      <a:rPr lang="en-US" sz="2800" dirty="0"/>
                      <a:t>False</a:t>
                    </a:r>
                  </a:p>
                </p:txBody>
              </p:sp>
            </mc:Choice>
            <mc:Fallback xmlns="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2223E00C-8117-6E48-B14D-62A046E5479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87390" y="1989221"/>
                    <a:ext cx="1989221" cy="52322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t="-9524" b="-3095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1F8CBED0-47C1-B348-91CA-9E229CF14D69}"/>
                      </a:ext>
                    </a:extLst>
                  </p:cNvPr>
                  <p:cNvSpPr txBox="1"/>
                  <p:nvPr/>
                </p:nvSpPr>
                <p:spPr>
                  <a:xfrm>
                    <a:off x="248651" y="3167390"/>
                    <a:ext cx="1664370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dirty="0"/>
                      <a:t>Reject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a14:m>
                    <a:endParaRPr lang="en-US" sz="2800" dirty="0"/>
                  </a:p>
                </p:txBody>
              </p:sp>
            </mc:Choice>
            <mc:Fallback xmlns=""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1F8CBED0-47C1-B348-91CA-9E229CF14D6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48651" y="3167390"/>
                    <a:ext cx="1664370" cy="523220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l="-7576" t="-11905" b="-2857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C2AE306-6ECF-EC40-83E6-542622B0CC1D}"/>
                  </a:ext>
                </a:extLst>
              </p:cNvPr>
              <p:cNvSpPr txBox="1"/>
              <p:nvPr/>
            </p:nvSpPr>
            <p:spPr>
              <a:xfrm>
                <a:off x="2839452" y="3035661"/>
                <a:ext cx="263090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False Positive</a:t>
                </a:r>
              </a:p>
              <a:p>
                <a:pPr algn="ctr"/>
                <a:r>
                  <a:rPr lang="en-US" sz="2400" dirty="0"/>
                  <a:t>Type I Error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25FCE79-2B6F-484A-9E48-1228011BC2E8}"/>
                  </a:ext>
                </a:extLst>
              </p:cNvPr>
              <p:cNvSpPr txBox="1"/>
              <p:nvPr/>
            </p:nvSpPr>
            <p:spPr>
              <a:xfrm>
                <a:off x="2693069" y="4816335"/>
                <a:ext cx="263090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True Positive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ABF648D-4E0C-544F-A362-6DAE01E19262}"/>
                  </a:ext>
                </a:extLst>
              </p:cNvPr>
              <p:cNvSpPr txBox="1"/>
              <p:nvPr/>
            </p:nvSpPr>
            <p:spPr>
              <a:xfrm>
                <a:off x="6775785" y="4748720"/>
                <a:ext cx="263090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False Negative</a:t>
                </a:r>
              </a:p>
              <a:p>
                <a:pPr algn="ctr"/>
                <a:r>
                  <a:rPr lang="en-US" sz="2400" dirty="0"/>
                  <a:t>Type II Error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9388859-9707-2D4B-AF43-568C7EC5E744}"/>
                  </a:ext>
                </a:extLst>
              </p:cNvPr>
              <p:cNvSpPr txBox="1"/>
              <p:nvPr/>
            </p:nvSpPr>
            <p:spPr>
              <a:xfrm>
                <a:off x="6922168" y="3035661"/>
                <a:ext cx="263090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True Negative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81599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F49DA-40CE-2D42-8D48-327E868E4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Tests Can Make Mistakes</a:t>
            </a:r>
          </a:p>
        </p:txBody>
      </p:sp>
      <p:pic>
        <p:nvPicPr>
          <p:cNvPr id="5" name="Content Placeholder 4" descr="A close up of a person&#10;&#10;Description automatically generated">
            <a:extLst>
              <a:ext uri="{FF2B5EF4-FFF2-40B4-BE49-F238E27FC236}">
                <a16:creationId xmlns:a16="http://schemas.microsoft.com/office/drawing/2014/main" id="{6DD7A96D-CF64-494B-9DBF-42C6A8D18B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3976" y="2635618"/>
            <a:ext cx="9624047" cy="3857257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57DCE4F-A8E9-1747-829D-55F6F4588D95}"/>
                  </a:ext>
                </a:extLst>
              </p:cNvPr>
              <p:cNvSpPr txBox="1"/>
              <p:nvPr/>
            </p:nvSpPr>
            <p:spPr>
              <a:xfrm>
                <a:off x="2622883" y="1491916"/>
                <a:ext cx="694623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 dirty="0"/>
                  <a:t>: The patient is not pregnant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/>
                  <a:t>: The patient is pregnant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57DCE4F-A8E9-1747-829D-55F6F4588D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2883" y="1491916"/>
                <a:ext cx="6946232" cy="830997"/>
              </a:xfrm>
              <a:prstGeom prst="rect">
                <a:avLst/>
              </a:prstGeom>
              <a:blipFill>
                <a:blip r:embed="rId3"/>
                <a:stretch>
                  <a:fillRect t="-2985" b="-134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3619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AE281-9DE7-DB49-8DC1-9BBD34104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Tells Us About Type II Errors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85F3AB-5BF7-4C45-90EB-C592AC43DEA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3200" dirty="0"/>
                  <a:t>Power is probability we reject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3200" dirty="0"/>
                  <a:t>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3200" dirty="0"/>
                  <a:t> is true</a:t>
                </a:r>
              </a:p>
              <a:p>
                <a:r>
                  <a:rPr lang="en-US" sz="3200" dirty="0"/>
                  <a:t>How often do we find effects that actually exist</a:t>
                </a:r>
              </a:p>
              <a:p>
                <a:r>
                  <a:rPr lang="en-US" sz="3200" dirty="0"/>
                  <a:t>80% power standard for preclinical experiments</a:t>
                </a:r>
              </a:p>
              <a:p>
                <a:r>
                  <a:rPr lang="en-US" sz="3200" dirty="0"/>
                  <a:t>90% power the goal for many Phase III clinical trials</a:t>
                </a:r>
              </a:p>
              <a:p>
                <a:r>
                  <a:rPr lang="en-US" sz="3200" dirty="0"/>
                  <a:t>Ideally power studies to detect smallest clinically relevant effect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85F3AB-5BF7-4C45-90EB-C592AC43DEA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0876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27B35-FF62-5F41-A0A6-EB3FE763C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Confounding Creates Spurious Associations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23FCF-6738-154C-9290-FC59C532B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TBD which example to use</a:t>
            </a:r>
          </a:p>
        </p:txBody>
      </p:sp>
    </p:spTree>
    <p:extLst>
      <p:ext uri="{BB962C8B-B14F-4D97-AF65-F5344CB8AC3E}">
        <p14:creationId xmlns:p14="http://schemas.microsoft.com/office/powerpoint/2010/main" val="1709663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1348</Words>
  <Application>Microsoft Macintosh PowerPoint</Application>
  <PresentationFormat>Widescreen</PresentationFormat>
  <Paragraphs>235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 Unicode MS</vt:lpstr>
      <vt:lpstr>Arial</vt:lpstr>
      <vt:lpstr>Calibri</vt:lpstr>
      <vt:lpstr>Calibri Light</vt:lpstr>
      <vt:lpstr>Cambria Math</vt:lpstr>
      <vt:lpstr>Wingdings</vt:lpstr>
      <vt:lpstr>Office Theme</vt:lpstr>
      <vt:lpstr>Survival Analysis</vt:lpstr>
      <vt:lpstr>Roadmap</vt:lpstr>
      <vt:lpstr>Why Give This Talk?</vt:lpstr>
      <vt:lpstr>Hypothesis Testing Evaluates Evidence</vt:lpstr>
      <vt:lpstr>Does Treatment Affect Survival</vt:lpstr>
      <vt:lpstr>Hypothesis Tests Can Make Mistakes</vt:lpstr>
      <vt:lpstr>Hypothesis Tests Can Make Mistakes</vt:lpstr>
      <vt:lpstr>Power Tells Us About Type II Errors</vt:lpstr>
      <vt:lpstr>Confounding Creates Spurious Associations</vt:lpstr>
      <vt:lpstr>Experimental Design Is Critical</vt:lpstr>
      <vt:lpstr>Observational Data Is Messy</vt:lpstr>
      <vt:lpstr>Observational Data Is Messy</vt:lpstr>
      <vt:lpstr>PowerPoint Presentation</vt:lpstr>
      <vt:lpstr>Survival Analysis</vt:lpstr>
      <vt:lpstr>Kaplan Meier Estimates Survival</vt:lpstr>
      <vt:lpstr>Log rank test looks for survival difference</vt:lpstr>
      <vt:lpstr>Kaplan Meier Has Limitations</vt:lpstr>
      <vt:lpstr>Dichotomization is the root of all evil</vt:lpstr>
      <vt:lpstr>Let’s Talk Iterative Kaplan Meier</vt:lpstr>
      <vt:lpstr>Proportional Hazards</vt:lpstr>
      <vt:lpstr>PH: Don’t Cross Streams (Curves)!</vt:lpstr>
      <vt:lpstr>Cox Regression Address Kaplan Meier Limitations</vt:lpstr>
      <vt:lpstr>Modeling Nonlinear Effects</vt:lpstr>
      <vt:lpstr>Interpreting Cox Model</vt:lpstr>
      <vt:lpstr>Plotting Predictor vs HR</vt:lpstr>
      <vt:lpstr>Patient Heterogeneity: Subgroup Analysis</vt:lpstr>
      <vt:lpstr>All Models Have Assumptions</vt:lpstr>
      <vt:lpstr>PowerPoint Presentation</vt:lpstr>
      <vt:lpstr>Sample Size Is King</vt:lpstr>
      <vt:lpstr>Let’s Get Real About Power</vt:lpstr>
      <vt:lpstr>What Variables Do We Include in Our Model?</vt:lpstr>
      <vt:lpstr>Univariate Feature Selection is Bad</vt:lpstr>
      <vt:lpstr>Stepwise Selection Wrecks Inference</vt:lpstr>
      <vt:lpstr>How To Choose Features</vt:lpstr>
      <vt:lpstr>Don’t Discard Patients with Missing Data</vt:lpstr>
      <vt:lpstr>Don’t Discard Patients Missing Data</vt:lpstr>
      <vt:lpstr>Imputation Gives Us The Power</vt:lpstr>
      <vt:lpstr>Imputation Guidelines</vt:lpstr>
      <vt:lpstr>Interpreting Results</vt:lpstr>
      <vt:lpstr>Reporting Results</vt:lpstr>
      <vt:lpstr>There’s Always More Out There…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Survival Analysis</dc:title>
  <dc:creator>Tomas Bencomo</dc:creator>
  <cp:lastModifiedBy>Microsoft Office User</cp:lastModifiedBy>
  <cp:revision>52</cp:revision>
  <dcterms:created xsi:type="dcterms:W3CDTF">2019-07-21T23:26:38Z</dcterms:created>
  <dcterms:modified xsi:type="dcterms:W3CDTF">2019-07-22T18:38:27Z</dcterms:modified>
</cp:coreProperties>
</file>

<file path=docProps/thumbnail.jpeg>
</file>